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5" r:id="rId2"/>
    <p:sldId id="275" r:id="rId3"/>
    <p:sldId id="258" r:id="rId4"/>
    <p:sldId id="259" r:id="rId5"/>
    <p:sldId id="257" r:id="rId6"/>
    <p:sldId id="271" r:id="rId7"/>
    <p:sldId id="273" r:id="rId8"/>
    <p:sldId id="272" r:id="rId9"/>
    <p:sldId id="274" r:id="rId10"/>
    <p:sldId id="260" r:id="rId11"/>
    <p:sldId id="261" r:id="rId12"/>
    <p:sldId id="276" r:id="rId13"/>
    <p:sldId id="262" r:id="rId14"/>
    <p:sldId id="263" r:id="rId15"/>
    <p:sldId id="264" r:id="rId16"/>
    <p:sldId id="268" r:id="rId17"/>
    <p:sldId id="269" r:id="rId18"/>
    <p:sldId id="270" r:id="rId19"/>
    <p:sldId id="284" r:id="rId20"/>
    <p:sldId id="285" r:id="rId21"/>
    <p:sldId id="306" r:id="rId22"/>
    <p:sldId id="286" r:id="rId23"/>
    <p:sldId id="307" r:id="rId24"/>
    <p:sldId id="277" r:id="rId25"/>
    <p:sldId id="278" r:id="rId26"/>
    <p:sldId id="279" r:id="rId27"/>
    <p:sldId id="280" r:id="rId28"/>
    <p:sldId id="281" r:id="rId29"/>
    <p:sldId id="287" r:id="rId30"/>
    <p:sldId id="288" r:id="rId31"/>
    <p:sldId id="301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9" r:id="rId40"/>
    <p:sldId id="308" r:id="rId41"/>
    <p:sldId id="296" r:id="rId42"/>
    <p:sldId id="297" r:id="rId43"/>
    <p:sldId id="298" r:id="rId44"/>
    <p:sldId id="299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B152B-1242-4AF5-ADC3-8D608E5ABECA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8BF63-04EF-42EE-A497-59059E4E401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6639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2329A-B75C-4468-8760-1E8BA1751470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9F120-76B4-40F3-BAFF-F33B4D541BC1}" type="datetimeFigureOut">
              <a:rPr lang="fr-FR" smtClean="0"/>
              <a:pPr/>
              <a:t>16/10/2018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033F7-056B-4916-B276-FA94F6781F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r.wikipedia.org/wiki/%C5%92uf_(biologie)" TargetMode="External"/><Relationship Id="rId7" Type="http://schemas.openxmlformats.org/officeDocument/2006/relationships/hyperlink" Target="http://fr.wikipedia.org/wiki/M%C3%A9tamorphose_(biologie)" TargetMode="External"/><Relationship Id="rId2" Type="http://schemas.openxmlformats.org/officeDocument/2006/relationships/hyperlink" Target="http://fr.wikipedia.org/wiki/F%C3%A9cond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fr.wikipedia.org/wiki/Flagelle" TargetMode="External"/><Relationship Id="rId5" Type="http://schemas.openxmlformats.org/officeDocument/2006/relationships/hyperlink" Target="http://fr.wikipedia.org/wiki/Amphiblastula" TargetMode="External"/><Relationship Id="rId4" Type="http://schemas.openxmlformats.org/officeDocument/2006/relationships/hyperlink" Target="http://fr.wikipedia.org/wiki/Larv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11560" y="1484784"/>
            <a:ext cx="646077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800" b="1" smtClean="0">
                <a:latin typeface="Times New Roman" pitchFamily="18" charset="0"/>
                <a:cs typeface="Times New Roman" pitchFamily="18" charset="0"/>
              </a:rPr>
              <a:t>TP  </a:t>
            </a:r>
            <a:r>
              <a:rPr lang="fr-FR" sz="4800" b="1" smtClean="0">
                <a:latin typeface="Times New Roman" pitchFamily="18" charset="0"/>
                <a:cs typeface="Times New Roman" pitchFamily="18" charset="0"/>
              </a:rPr>
              <a:t>ZOOLOGIE</a:t>
            </a:r>
            <a:endParaRPr lang="fr-FR" sz="4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426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0" y="0"/>
          <a:ext cx="9144000" cy="5929330"/>
        </p:xfrm>
        <a:graphic>
          <a:graphicData uri="http://schemas.openxmlformats.org/drawingml/2006/table">
            <a:tbl>
              <a:tblPr/>
              <a:tblGrid>
                <a:gridCol w="3970289"/>
                <a:gridCol w="5173711"/>
              </a:tblGrid>
              <a:tr h="59293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smtClean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PHYLUM  APICOMPLEXA</a:t>
                      </a:r>
                      <a:endParaRPr lang="fr-FR" sz="24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*Tous parasites </a:t>
                      </a:r>
                      <a:r>
                        <a:rPr lang="fr-FR" sz="2400" dirty="0" err="1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haplobiontiques</a:t>
                      </a:r>
                      <a:r>
                        <a:rPr lang="fr-FR" sz="2400" dirty="0" smtClean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 smtClean="0">
                        <a:solidFill>
                          <a:srgbClr val="FFFF00"/>
                        </a:solidFill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 smtClean="0">
                        <a:solidFill>
                          <a:srgbClr val="FFFF00"/>
                        </a:solidFill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*Dépourvus d’organites locomoteurs à l’état adulte.</a:t>
                      </a:r>
                      <a:endParaRPr lang="fr-FR" sz="24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6673" name="Object 1"/>
          <p:cNvGraphicFramePr>
            <a:graphicFrameLocks noChangeAspect="1"/>
          </p:cNvGraphicFramePr>
          <p:nvPr/>
        </p:nvGraphicFramePr>
        <p:xfrm>
          <a:off x="4143372" y="1000108"/>
          <a:ext cx="5000628" cy="3857652"/>
        </p:xfrm>
        <a:graphic>
          <a:graphicData uri="http://schemas.openxmlformats.org/presentationml/2006/ole">
            <p:oleObj spid="_x0000_s2051" name="Image bitmap" r:id="rId3" imgW="7114286" imgH="4219048" progId="PBrush">
              <p:embed/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0" y="0"/>
          <a:ext cx="9144000" cy="6500834"/>
        </p:xfrm>
        <a:graphic>
          <a:graphicData uri="http://schemas.openxmlformats.org/drawingml/2006/table">
            <a:tbl>
              <a:tblPr/>
              <a:tblGrid>
                <a:gridCol w="3970289"/>
                <a:gridCol w="5173711"/>
              </a:tblGrid>
              <a:tr h="65008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smtClean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PHYLUM  CILIOPHORA</a:t>
                      </a:r>
                      <a:endParaRPr lang="fr-FR" sz="24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*Protozoaires de grande taille munis de cils (déplacement ou apport de nourriture</a:t>
                      </a:r>
                      <a:r>
                        <a:rPr lang="fr-FR" sz="2400" dirty="0" smtClean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 smtClean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*Appareil nucléaire formé de deux noyaux (macronucléus à rôle trophique et micronucléus à rôle sexuel</a:t>
                      </a:r>
                      <a:r>
                        <a:rPr lang="fr-FR" sz="2400" dirty="0" smtClean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).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latin typeface="Times New Roman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5649" name="Object 1"/>
          <p:cNvGraphicFramePr>
            <a:graphicFrameLocks noChangeAspect="1"/>
          </p:cNvGraphicFramePr>
          <p:nvPr/>
        </p:nvGraphicFramePr>
        <p:xfrm>
          <a:off x="4000497" y="214290"/>
          <a:ext cx="5233754" cy="5500726"/>
        </p:xfrm>
        <a:graphic>
          <a:graphicData uri="http://schemas.openxmlformats.org/presentationml/2006/ole">
            <p:oleObj spid="_x0000_s3075" name="Image bitmap" r:id="rId3" imgW="8183117" imgH="5180952" progId="PBrush">
              <p:embed/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647824"/>
            <a:ext cx="6987932" cy="449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ZoneTexte 2"/>
          <p:cNvSpPr txBox="1"/>
          <p:nvPr/>
        </p:nvSpPr>
        <p:spPr>
          <a:xfrm>
            <a:off x="2376796" y="214290"/>
            <a:ext cx="4517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b="1" dirty="0" smtClean="0">
                <a:latin typeface="Times New Roman" pitchFamily="18" charset="0"/>
                <a:cs typeface="Times New Roman" pitchFamily="18" charset="0"/>
              </a:rPr>
              <a:t>Phylum </a:t>
            </a:r>
            <a:r>
              <a:rPr lang="fr-FR" sz="4000" b="1" dirty="0" err="1" smtClean="0">
                <a:latin typeface="Times New Roman" pitchFamily="18" charset="0"/>
                <a:cs typeface="Times New Roman" pitchFamily="18" charset="0"/>
              </a:rPr>
              <a:t>Ciliophora</a:t>
            </a:r>
            <a:r>
              <a:rPr lang="fr-FR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51720" y="6093296"/>
            <a:ext cx="4060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i="1" dirty="0" err="1"/>
              <a:t>Paramecium</a:t>
            </a:r>
            <a:r>
              <a:rPr lang="fr-FR" sz="3200" i="1" dirty="0"/>
              <a:t> </a:t>
            </a:r>
            <a:r>
              <a:rPr lang="fr-FR" sz="3200" i="1" dirty="0" err="1" smtClean="0"/>
              <a:t>caudatum</a:t>
            </a:r>
            <a:endParaRPr lang="fr-FR" u="sng" dirty="0"/>
          </a:p>
        </p:txBody>
      </p:sp>
      <p:sp>
        <p:nvSpPr>
          <p:cNvPr id="5" name="Rectangle 4"/>
          <p:cNvSpPr/>
          <p:nvPr/>
        </p:nvSpPr>
        <p:spPr>
          <a:xfrm>
            <a:off x="2411760" y="908720"/>
            <a:ext cx="4466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fr-FR" sz="2800" b="1" dirty="0" smtClean="0">
                <a:latin typeface="Times New Roman" pitchFamily="18" charset="0"/>
                <a:cs typeface="Times New Roman" pitchFamily="18" charset="0"/>
              </a:rPr>
              <a:t>lasse  </a:t>
            </a:r>
            <a:r>
              <a:rPr lang="fr-FR" sz="2800" b="1" dirty="0" err="1" smtClean="0">
                <a:latin typeface="Times New Roman" pitchFamily="18" charset="0"/>
                <a:cs typeface="Times New Roman" pitchFamily="18" charset="0"/>
              </a:rPr>
              <a:t>Oligohymenophorea</a:t>
            </a:r>
            <a:endParaRPr lang="fr-F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8577" y="3244334"/>
            <a:ext cx="1586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u="sng" dirty="0" smtClean="0"/>
              <a:t>(Echantillon 1) </a:t>
            </a:r>
            <a:endParaRPr lang="fr-FR" u="sng" dirty="0"/>
          </a:p>
        </p:txBody>
      </p:sp>
      <p:sp>
        <p:nvSpPr>
          <p:cNvPr id="7" name="Rectangle 6"/>
          <p:cNvSpPr/>
          <p:nvPr/>
        </p:nvSpPr>
        <p:spPr>
          <a:xfrm>
            <a:off x="6786578" y="142852"/>
            <a:ext cx="218553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sz="2800" b="1" u="sng" dirty="0" smtClean="0"/>
              <a:t>Echantillon 1 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l_fi" descr="https://farm2.staticflickr.com/1074/878049616_b0667d0df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50085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1472132" y="0"/>
            <a:ext cx="528702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b="1" dirty="0" smtClean="0">
                <a:latin typeface="Times New Roman" pitchFamily="18" charset="0"/>
                <a:cs typeface="Times New Roman" pitchFamily="18" charset="0"/>
              </a:rPr>
              <a:t>     Phylum </a:t>
            </a:r>
            <a:r>
              <a:rPr lang="fr-FR" sz="4000" b="1" dirty="0" err="1" smtClean="0">
                <a:latin typeface="Times New Roman" pitchFamily="18" charset="0"/>
                <a:cs typeface="Times New Roman" pitchFamily="18" charset="0"/>
              </a:rPr>
              <a:t>Ciliophora</a:t>
            </a:r>
            <a:r>
              <a:rPr lang="fr-FR" sz="4000" b="1" dirty="0" smtClean="0"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algn="ctr"/>
            <a:r>
              <a:rPr lang="fr-FR" sz="2800" dirty="0" smtClean="0"/>
              <a:t> </a:t>
            </a:r>
            <a:r>
              <a:rPr lang="fr-FR" sz="2800" b="1" dirty="0" smtClean="0"/>
              <a:t>classe  </a:t>
            </a:r>
            <a:r>
              <a:rPr lang="fr-FR" sz="2800" b="1" dirty="0" err="1" smtClean="0"/>
              <a:t>polyhymenophorea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214546" y="6273225"/>
            <a:ext cx="522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smtClean="0"/>
              <a:t>Stentor  </a:t>
            </a:r>
            <a:r>
              <a:rPr lang="fr-FR" sz="3200" i="1" dirty="0" err="1" smtClean="0"/>
              <a:t>sp</a:t>
            </a:r>
            <a:r>
              <a:rPr lang="fr-FR" sz="3200" i="1" dirty="0" smtClean="0"/>
              <a:t> </a:t>
            </a:r>
            <a:endParaRPr lang="fr-FR" sz="3200" i="1" dirty="0"/>
          </a:p>
        </p:txBody>
      </p:sp>
      <p:sp>
        <p:nvSpPr>
          <p:cNvPr id="5" name="Rectangle 4"/>
          <p:cNvSpPr/>
          <p:nvPr/>
        </p:nvSpPr>
        <p:spPr>
          <a:xfrm>
            <a:off x="7000892" y="285728"/>
            <a:ext cx="210378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sz="2800" b="1" u="sng" dirty="0" smtClean="0"/>
              <a:t>Echantillon</a:t>
            </a:r>
            <a:r>
              <a:rPr lang="fr-FR" sz="2800" b="1" i="1" dirty="0" smtClean="0"/>
              <a:t> </a:t>
            </a:r>
            <a:r>
              <a:rPr lang="fr-FR" sz="2800" b="1" u="sng" dirty="0" smtClean="0"/>
              <a:t>2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l_fi" descr="http://protist.i.hosei.ac.jp/pdb/Images/Ciliophora/Stentor/igneus/sp_0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500042"/>
            <a:ext cx="6738012" cy="46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214678" y="5786454"/>
            <a:ext cx="1855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 smtClean="0"/>
              <a:t>Stentor </a:t>
            </a:r>
            <a:r>
              <a:rPr lang="fr-FR" sz="3200" i="1" dirty="0" err="1" smtClean="0"/>
              <a:t>sp</a:t>
            </a:r>
            <a:endParaRPr lang="fr-FR" sz="3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grayscl/>
            <a:lum bright="-10000" contrast="64000"/>
          </a:blip>
          <a:srcRect/>
          <a:stretch>
            <a:fillRect/>
          </a:stretch>
        </p:blipFill>
        <p:spPr bwMode="auto">
          <a:xfrm>
            <a:off x="1214414" y="357166"/>
            <a:ext cx="3786214" cy="535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/>
          <p:nvPr/>
        </p:nvPicPr>
        <p:blipFill>
          <a:blip r:embed="rId3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4857752" y="357166"/>
            <a:ext cx="3103579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85918" y="5857892"/>
            <a:ext cx="60007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3200" i="1" dirty="0"/>
              <a:t>Stentor </a:t>
            </a:r>
            <a:r>
              <a:rPr lang="fr-FR" sz="3200" i="1" dirty="0" smtClean="0"/>
              <a:t> </a:t>
            </a:r>
            <a:r>
              <a:rPr lang="fr-FR" sz="3200" i="1" dirty="0" err="1" smtClean="0"/>
              <a:t>polymorphus</a:t>
            </a:r>
            <a:r>
              <a:rPr lang="fr-FR" sz="3200" i="1" dirty="0" smtClean="0"/>
              <a:t> </a:t>
            </a:r>
            <a:endParaRPr kumimoji="0" lang="fr-FR" sz="320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algn="ctr"/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drawingml/2006/table">
            <a:tbl>
              <a:tblPr/>
              <a:tblGrid>
                <a:gridCol w="3970289"/>
                <a:gridCol w="5173711"/>
              </a:tblGrid>
              <a:tr h="685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 smtClean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PHYLUM  MYXOZOA</a:t>
                      </a:r>
                      <a:endParaRPr lang="fr-FR" sz="24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*Considérés comme des métazoaires primitifs</a:t>
                      </a:r>
                      <a:r>
                        <a:rPr lang="fr-FR" sz="2400" dirty="0" smtClean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 smtClean="0">
                        <a:solidFill>
                          <a:srgbClr val="FFFF00"/>
                        </a:solidFill>
                        <a:latin typeface="Times New Roman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24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solidFill>
                            <a:srgbClr val="FFFF00"/>
                          </a:solidFill>
                          <a:latin typeface="Times New Roman"/>
                          <a:ea typeface="Calibri"/>
                          <a:cs typeface="Arial"/>
                        </a:rPr>
                        <a:t>*Plasmodes volumineux renfermant des noyaux somatiques périssables et des cellules germinales ou spores contenant un germe amiboïde (2 noyaux) immortel.</a:t>
                      </a:r>
                      <a:endParaRPr lang="fr-FR" sz="2400" dirty="0">
                        <a:solidFill>
                          <a:srgbClr val="FFFF00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0769" name="Object 1"/>
          <p:cNvGraphicFramePr>
            <a:graphicFrameLocks noChangeAspect="1"/>
          </p:cNvGraphicFramePr>
          <p:nvPr/>
        </p:nvGraphicFramePr>
        <p:xfrm>
          <a:off x="3929058" y="1142984"/>
          <a:ext cx="5214942" cy="4924445"/>
        </p:xfrm>
        <a:graphic>
          <a:graphicData uri="http://schemas.openxmlformats.org/presentationml/2006/ole">
            <p:oleObj spid="_x0000_s4099" name="Image bitmap" r:id="rId3" imgW="8476190" imgH="5304762" progId="PBrush">
              <p:embed/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lum bright="-20000" contrast="40000"/>
          </a:blip>
          <a:srcRect/>
          <a:stretch>
            <a:fillRect/>
          </a:stretch>
        </p:blipFill>
        <p:spPr bwMode="auto">
          <a:xfrm>
            <a:off x="928662" y="1142984"/>
            <a:ext cx="6786610" cy="435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642910" y="285728"/>
            <a:ext cx="3191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PHYLUM  MYXOZOA </a:t>
            </a:r>
            <a:endParaRPr lang="fr-FR" sz="2800" dirty="0"/>
          </a:p>
        </p:txBody>
      </p:sp>
      <p:sp>
        <p:nvSpPr>
          <p:cNvPr id="4" name="Rectangle 3"/>
          <p:cNvSpPr/>
          <p:nvPr/>
        </p:nvSpPr>
        <p:spPr>
          <a:xfrm>
            <a:off x="1547664" y="5786455"/>
            <a:ext cx="61206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i="1" dirty="0" err="1"/>
              <a:t>Myxobolus</a:t>
            </a:r>
            <a:r>
              <a:rPr lang="fr-FR" sz="2400" i="1" dirty="0"/>
              <a:t> </a:t>
            </a:r>
            <a:r>
              <a:rPr lang="fr-FR" sz="2400" i="1" dirty="0" err="1" smtClean="0"/>
              <a:t>pfeifferi</a:t>
            </a:r>
            <a:r>
              <a:rPr lang="fr-FR" sz="2400" i="1" dirty="0" smtClean="0"/>
              <a:t>    </a:t>
            </a:r>
            <a:r>
              <a:rPr lang="fr-FR" sz="2400" dirty="0" smtClean="0"/>
              <a:t>( Classe : </a:t>
            </a:r>
            <a:r>
              <a:rPr lang="fr-FR" sz="2400" dirty="0" err="1" smtClean="0"/>
              <a:t>Myxosporea</a:t>
            </a:r>
            <a:r>
              <a:rPr lang="fr-FR" sz="2400" dirty="0" smtClean="0"/>
              <a:t>)</a:t>
            </a:r>
            <a:endParaRPr lang="fr-FR" sz="2400" dirty="0"/>
          </a:p>
          <a:p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l_fi" descr="http://fishparasite.fs.a.u-tokyo.ac.jp/Macanthogobii/Fig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500042"/>
            <a:ext cx="7715304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8331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fr-FR" sz="4000" b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40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4000" b="1" dirty="0" smtClean="0">
                <a:latin typeface="Times New Roman" pitchFamily="18" charset="0"/>
                <a:cs typeface="Times New Roman" pitchFamily="18" charset="0"/>
              </a:rPr>
              <a:t>PHYLUM</a:t>
            </a:r>
          </a:p>
          <a:p>
            <a:pPr algn="ctr"/>
            <a:endParaRPr lang="fr-FR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40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fr-FR" sz="4000" b="1" dirty="0" smtClean="0">
                <a:latin typeface="Times New Roman" pitchFamily="18" charset="0"/>
                <a:cs typeface="Times New Roman" pitchFamily="18" charset="0"/>
              </a:rPr>
              <a:t>DES </a:t>
            </a:r>
          </a:p>
          <a:p>
            <a:pPr algn="ctr"/>
            <a:endParaRPr lang="fr-FR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4000" b="1" dirty="0" smtClean="0">
                <a:latin typeface="Times New Roman" pitchFamily="18" charset="0"/>
                <a:cs typeface="Times New Roman" pitchFamily="18" charset="0"/>
              </a:rPr>
              <a:t>SPONGIAIRES : PORIFERES</a:t>
            </a:r>
          </a:p>
          <a:p>
            <a:pPr algn="ctr"/>
            <a:endParaRPr lang="fr-FR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827584" y="1052736"/>
          <a:ext cx="7704856" cy="4958165"/>
        </p:xfrm>
        <a:graphic>
          <a:graphicData uri="http://schemas.openxmlformats.org/drawingml/2006/table">
            <a:tbl>
              <a:tblPr/>
              <a:tblGrid>
                <a:gridCol w="1196871"/>
                <a:gridCol w="6507985"/>
              </a:tblGrid>
              <a:tr h="3559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  <a:ea typeface="Calibri"/>
                          <a:cs typeface="Times New Roman"/>
                        </a:rPr>
                        <a:t>Règne</a:t>
                      </a:r>
                      <a:endParaRPr lang="fr-FR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b="1" dirty="0">
                          <a:latin typeface="Times New Roman"/>
                          <a:ea typeface="Calibri"/>
                          <a:cs typeface="Times New Roman"/>
                        </a:rPr>
                        <a:t>Caractéristiques</a:t>
                      </a:r>
                      <a:endParaRPr lang="fr-FR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2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latin typeface="Times New Roman"/>
                          <a:ea typeface="Calibri"/>
                          <a:cs typeface="Times New Roman"/>
                        </a:rPr>
                        <a:t>Minéral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" indent="-6286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-Corps chimiques organiques et  inorganiques qui constituent  les minéraux et les roches.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5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latin typeface="Times New Roman"/>
                          <a:ea typeface="Calibri"/>
                          <a:cs typeface="Times New Roman"/>
                        </a:rPr>
                        <a:t>Bactéries</a:t>
                      </a:r>
                      <a:endParaRPr lang="fr-FR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-Procaryotes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-Membrane nucléaire inexistante (matériel génétique diffus).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9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8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latin typeface="Times New Roman"/>
                          <a:ea typeface="Calibri"/>
                          <a:cs typeface="Times New Roman"/>
                        </a:rPr>
                        <a:t>Végétal</a:t>
                      </a:r>
                      <a:endParaRPr lang="fr-FR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-Unicellulaires ou pluricellulaires. 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-Eucaryotes, autotrophes.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-Membrane plasmique doublée d’une paroi </a:t>
                      </a:r>
                      <a:r>
                        <a:rPr lang="fr-FR" sz="1800" dirty="0" err="1">
                          <a:latin typeface="Times New Roman"/>
                          <a:ea typeface="Calibri"/>
                          <a:cs typeface="Times New Roman"/>
                        </a:rPr>
                        <a:t>pectino</a:t>
                      </a: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-cellulosique très rigide.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9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latin typeface="Times New Roman"/>
                          <a:ea typeface="Calibri"/>
                          <a:cs typeface="Times New Roman"/>
                        </a:rPr>
                        <a:t>Fongique</a:t>
                      </a:r>
                      <a:endParaRPr lang="fr-FR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-Eucaryotes.  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-Hétérotrophes, saprophytes. 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 Existence d’une paroi cellulaire de nature chitineuse.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9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>
                          <a:latin typeface="Times New Roman"/>
                          <a:ea typeface="Calibri"/>
                          <a:cs typeface="Times New Roman"/>
                        </a:rPr>
                        <a:t>Animal</a:t>
                      </a:r>
                      <a:endParaRPr lang="fr-FR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-Unicellulaires ou pluricellulaires.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-Eucaryotes,  hétérotrophes.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latin typeface="Times New Roman"/>
                          <a:ea typeface="Calibri"/>
                          <a:cs typeface="Times New Roman"/>
                        </a:rPr>
                        <a:t>-Existence d’une membrane plasmique.</a:t>
                      </a:r>
                      <a:endParaRPr lang="fr-FR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95536" y="0"/>
            <a:ext cx="71752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Tableau  1. 1 : Les règnes du </a:t>
            </a:r>
            <a:r>
              <a:rPr kumimoji="0" lang="fr-FR" sz="3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monde  </a:t>
            </a:r>
            <a:endParaRPr kumimoji="0" lang="fr-F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0" y="-307776"/>
            <a:ext cx="9144000" cy="64325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  <a:tab pos="180975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</a:t>
            </a:r>
            <a:r>
              <a:rPr kumimoji="0" lang="fr-F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Caractères généraux 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  <a:tab pos="180975" algn="l"/>
              </a:tabLst>
            </a:pPr>
            <a:endParaRPr kumimoji="0" lang="fr-FR" sz="32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Solitaires ou coloniaux,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dirty="0" smtClean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marins rarement dulcicoles (eau douce), fixés ;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  <a:tab pos="180975" algn="l"/>
              </a:tabLst>
            </a:pP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 éponges sont le plus souvent vivipares : après la 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2" tooltip="Fécondation"/>
              </a:rPr>
              <a:t>fécondation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l’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3" tooltip="Œuf (biologie)"/>
              </a:rPr>
              <a:t>œuf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se développe dans la </a:t>
            </a:r>
            <a:r>
              <a:rPr lang="fr-FR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mésoglée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puis devient une 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4" tooltip="Larve"/>
              </a:rPr>
              <a:t>larve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nageuse (larve </a:t>
            </a:r>
            <a:r>
              <a:rPr lang="fr-FR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5" tooltip="Amphiblastula"/>
              </a:rPr>
              <a:t>amphiblastula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chez la plupart des espèces, ou </a:t>
            </a:r>
            <a:r>
              <a:rPr lang="fr-FR" sz="2400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parenchymula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chez certaines éponges siliceuses), recouverte de 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6" tooltip="Flagelle"/>
              </a:rPr>
              <a:t>flagelles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qui est libérée dans le milieu extérieur.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  <a:tab pos="180975" algn="l"/>
              </a:tabLst>
            </a:pPr>
            <a:endParaRPr lang="fr-FR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  <a:tab pos="180975" algn="l"/>
              </a:tabLst>
            </a:pPr>
            <a:endParaRPr lang="fr-FR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  <a:tab pos="180975" algn="l"/>
              </a:tabLst>
            </a:pP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 faible proportion de larves qui réussissent à survivre vont se fixer sur un support et se 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7" tooltip="Métamorphose (biologie)"/>
              </a:rPr>
              <a:t>métamorphoser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en éponge adulte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28604"/>
            <a:ext cx="8715404" cy="52629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5" rtl="1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  <a:tab pos="180975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  <a:tab pos="180975" algn="l"/>
              </a:tabLst>
            </a:pPr>
            <a:r>
              <a:rPr lang="fr-FR" sz="240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Corps dépourvu de tout élément de symétrie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  <a:tab pos="180975" algn="l"/>
              </a:tabLst>
            </a:pPr>
            <a:endParaRPr lang="fr-FR" sz="240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  <a:tab pos="180975" algn="l"/>
              </a:tabLst>
            </a:pP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Grand pouvoir de régénération.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  <a:tab pos="180975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  <a:tab pos="180975" algn="l"/>
              </a:tabLst>
            </a:pP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Organismes dépourvus d'organes et d’appareils définis.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  <a:tab pos="180975" algn="l"/>
              </a:tabLst>
            </a:pP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Système nerveux rudimentaire, diffus.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  <a:tab pos="180975" algn="l"/>
              </a:tabLst>
            </a:pPr>
            <a:r>
              <a:rPr lang="fr-FR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Paroi du corps perforée et parcourue par de nombreux canaux établissant une relation  permanente entre le milieu extérieur et l’intérieur de l’animal.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-369331"/>
            <a:ext cx="9144000" cy="13849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0850" algn="l"/>
              </a:tabLst>
            </a:pPr>
            <a:endParaRPr kumimoji="0" 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085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Animaux à grande plasticité : leur forme (coupe, amphore,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arbusculaire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encroûtante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) varie selon les espèces et, pour une même espèce, selon la turbulence des eaux.</a:t>
            </a:r>
            <a:endParaRPr kumimoji="0" lang="fr-FR" sz="18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http://www.google.fr/url?source=imglanding&amp;ct=img&amp;q=http://www.olivierlecorre.com/photos/PHO_OLC_2000018.jpg&amp;sa=X&amp;ei=M1EvUvfLN_KM7AaXsYGIBg&amp;ved=0CAkQ8wc4mAE&amp;usg=AFQjCNFCcopOEP8p1rb8A9x7r1zWcGA8m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57298"/>
            <a:ext cx="3757364" cy="2500330"/>
          </a:xfrm>
          <a:prstGeom prst="rect">
            <a:avLst/>
          </a:prstGeom>
          <a:noFill/>
        </p:spPr>
      </p:pic>
      <p:pic>
        <p:nvPicPr>
          <p:cNvPr id="5" name="Picture 2" descr="http://t0.gstatic.com/images?q=tbn:ANd9GcT0vU17SL7AvmO9xkxPa_aV51YLAVawK7HU0si2UsOjf5MikdabQcXlsSZ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1934" y="1142984"/>
            <a:ext cx="3643338" cy="2523350"/>
          </a:xfrm>
          <a:prstGeom prst="rect">
            <a:avLst/>
          </a:prstGeom>
          <a:noFill/>
        </p:spPr>
      </p:pic>
      <p:pic>
        <p:nvPicPr>
          <p:cNvPr id="59394" name="Picture 2" descr="Image result for photos spongiair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857628"/>
            <a:ext cx="3214678" cy="2666553"/>
          </a:xfrm>
          <a:prstGeom prst="rect">
            <a:avLst/>
          </a:prstGeom>
          <a:noFill/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7620" y="3714752"/>
            <a:ext cx="3000396" cy="229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39000" y="1428736"/>
            <a:ext cx="19050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400" name="Picture 8" descr="Image result for photos spongiaire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43174" y="1643050"/>
            <a:ext cx="2095500" cy="1571626"/>
          </a:xfrm>
          <a:prstGeom prst="rect">
            <a:avLst/>
          </a:prstGeom>
          <a:noFill/>
        </p:spPr>
      </p:pic>
      <p:pic>
        <p:nvPicPr>
          <p:cNvPr id="59403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16" y="3857628"/>
            <a:ext cx="1981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357167"/>
            <a:ext cx="892971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0850" algn="l"/>
              </a:tabLst>
            </a:pPr>
            <a:r>
              <a:rPr lang="fr-FR" sz="24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Organismes filtreurs ingérant du </a:t>
            </a:r>
            <a:r>
              <a:rPr lang="fr-FR" sz="2400" b="1" dirty="0" err="1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seston</a:t>
            </a:r>
            <a:r>
              <a:rPr lang="fr-FR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lang="fr-FR" sz="24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Ce sont toutes les particules, de toute nature, minérales, mortes ou vives, d'origine organique ou inorganique en suspension dans l'eau.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0850" algn="l"/>
              </a:tabLst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0850" algn="l"/>
              </a:tabLst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0850" algn="l"/>
              </a:tabLst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0850" algn="l"/>
              </a:tabLst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0850" algn="l"/>
              </a:tabLst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0850" algn="l"/>
              </a:tabLst>
            </a:pPr>
            <a:r>
              <a:rPr lang="fr-FR" sz="24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Squelette parfois inexistant ou composé de petites pièces ou </a:t>
            </a:r>
            <a:r>
              <a:rPr lang="fr-FR" sz="2400" b="1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spicules </a:t>
            </a:r>
            <a:r>
              <a:rPr lang="fr-FR" sz="24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(épines) (Fig. 4.2): calcaires, siliceux ou organiques, isolés ou réunis par la spongine (scléroprotéine cornée).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endParaRPr lang="fr-FR" sz="2400" dirty="0" smtClean="0"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0850" algn="l"/>
              </a:tabLst>
            </a:pPr>
            <a:r>
              <a:rPr lang="fr-FR" sz="24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Classification basée sur l’aspect et la nature des spicules.</a:t>
            </a:r>
            <a:endParaRPr lang="fr-FR" sz="2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0" y="0"/>
            <a:ext cx="9144000" cy="704808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b="1" dirty="0">
              <a:solidFill>
                <a:srgbClr val="FFFF00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b="1" dirty="0" smtClean="0">
              <a:solidFill>
                <a:srgbClr val="FFFF00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b="1" dirty="0" smtClean="0">
              <a:solidFill>
                <a:srgbClr val="FFFF00"/>
              </a:solidFill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r>
              <a:rPr kumimoji="0" lang="fr-FR" sz="4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Anatomie</a:t>
            </a:r>
            <a:endParaRPr lang="fr-FR" sz="4400" b="1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b="1" dirty="0">
              <a:solidFill>
                <a:srgbClr val="FFFF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b="1" dirty="0">
              <a:solidFill>
                <a:srgbClr val="FFFF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b="1" dirty="0">
              <a:solidFill>
                <a:srgbClr val="FFFF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lang="fr-FR" sz="2400" b="1" dirty="0">
              <a:solidFill>
                <a:srgbClr val="FFFF00"/>
              </a:solidFill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2857519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3571868" y="500042"/>
          <a:ext cx="5286382" cy="4929208"/>
        </p:xfrm>
        <a:graphic>
          <a:graphicData uri="http://schemas.openxmlformats.org/presentationml/2006/ole">
            <p:oleObj spid="_x0000_s39939" name="Image bitmap" r:id="rId4" imgW="9866667" imgH="6904762" progId="PBrush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4797152"/>
            <a:ext cx="386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Organisation générale des Spongiaires </a:t>
            </a:r>
            <a:endParaRPr lang="fr-FR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912" y="5857892"/>
            <a:ext cx="7101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Morphologie externe d’une forme larvaire des éponges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calcaires (A) et en coupe longitudinale (B).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851920" y="5301208"/>
            <a:ext cx="504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A</a:t>
            </a:r>
            <a:endParaRPr lang="fr-FR" sz="4000" dirty="0"/>
          </a:p>
        </p:txBody>
      </p:sp>
      <p:sp>
        <p:nvSpPr>
          <p:cNvPr id="7" name="ZoneTexte 6"/>
          <p:cNvSpPr txBox="1"/>
          <p:nvPr/>
        </p:nvSpPr>
        <p:spPr>
          <a:xfrm>
            <a:off x="6660232" y="5301208"/>
            <a:ext cx="43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B</a:t>
            </a:r>
            <a:endParaRPr lang="fr-F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 bwMode="auto">
          <a:xfrm>
            <a:off x="1714480" y="785794"/>
            <a:ext cx="5643602" cy="435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1403648" y="5803031"/>
            <a:ext cx="51845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 d’un spicule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triaxone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178" name="Picture 2" descr="http://www.google.fr/url?source=imglanding&amp;ct=img&amp;q=http://www.mer-littoral.org/02/img/spicules.gif&amp;sa=X&amp;ei=G1MvUp2vAcWN7AbIrICoAQ&amp;ved=0CAkQ8wc&amp;usg=AFQjCNEl2selVmMr5U5tV0DOul5KiIh3j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57166"/>
            <a:ext cx="4286280" cy="5097675"/>
          </a:xfrm>
          <a:prstGeom prst="rect">
            <a:avLst/>
          </a:prstGeom>
          <a:noFill/>
        </p:spPr>
      </p:pic>
      <p:pic>
        <p:nvPicPr>
          <p:cNvPr id="434180" name="Picture 4" descr="http://www.google.fr/url?source=imglanding&amp;ct=img&amp;q=http://fr.cdn.v5.futura-sciences.com/builds/images/thumbs/b/b40ff4f55d_Endosquelette-eponge-spicule_Hannes-Grobe-AWI-Wikimedia-CC-by-3_02.jpg&amp;sa=X&amp;ei=OFMvUq7LLorF7AapvoHwAQ&amp;ved=0CAkQ8wc&amp;usg=AFQjCNFgroj0dcLDhcUkfXQKRmn2NxoGp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2" y="1000108"/>
            <a:ext cx="4762500" cy="3895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202" name="Picture 2" descr="Différents spicules d'épon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14290"/>
            <a:ext cx="6136432" cy="5357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251520" y="2915072"/>
            <a:ext cx="8572528" cy="76944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>
                <a:tab pos="-342900" algn="l"/>
              </a:tabLst>
            </a:pPr>
            <a:r>
              <a:rPr kumimoji="0" lang="fr-FR" sz="4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Structure de la paroi :</a:t>
            </a:r>
            <a:endParaRPr kumimoji="0" lang="fr-FR" sz="4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428860" y="357166"/>
            <a:ext cx="442915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Zoologie</a:t>
            </a:r>
            <a:endParaRPr lang="fr-FR" sz="36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lèche vers le bas 4"/>
          <p:cNvSpPr/>
          <p:nvPr/>
        </p:nvSpPr>
        <p:spPr>
          <a:xfrm>
            <a:off x="4286248" y="1714488"/>
            <a:ext cx="285752" cy="1000132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28662" y="3500438"/>
            <a:ext cx="721523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Etude du monde animal</a:t>
            </a:r>
            <a:endParaRPr lang="fr-FR" sz="32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08545" name="Object 1"/>
          <p:cNvGraphicFramePr>
            <a:graphicFrameLocks noChangeAspect="1"/>
          </p:cNvGraphicFramePr>
          <p:nvPr/>
        </p:nvGraphicFramePr>
        <p:xfrm>
          <a:off x="1214414" y="928670"/>
          <a:ext cx="5711015" cy="4714908"/>
        </p:xfrm>
        <a:graphic>
          <a:graphicData uri="http://schemas.openxmlformats.org/presentationml/2006/ole">
            <p:oleObj spid="_x0000_s40963" name="Image bitmap" r:id="rId3" imgW="3895238" imgH="4266667" progId="PBrush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1428728" y="5857892"/>
            <a:ext cx="5947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Figure 2. Structure de la paroi des Spongiaires</a:t>
            </a:r>
            <a:r>
              <a:rPr lang="fr-FR" dirty="0" smtClean="0"/>
              <a:t>.</a:t>
            </a:r>
            <a:endParaRPr lang="fr-FR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2357422" y="928670"/>
            <a:ext cx="857256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rot="5400000">
            <a:off x="3108315" y="1035033"/>
            <a:ext cx="214314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rot="5400000">
            <a:off x="2251059" y="1035033"/>
            <a:ext cx="214314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714876" y="857232"/>
            <a:ext cx="1571636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rot="5400000">
            <a:off x="4608513" y="963595"/>
            <a:ext cx="214314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rot="5400000">
            <a:off x="6180149" y="963595"/>
            <a:ext cx="214314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143108" y="500042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ECTODERME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4714876" y="500042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ENDODERME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214678" y="5500702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060"/>
                </a:solidFill>
              </a:rPr>
              <a:t>MESOGLEE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21" name="Connecteur droit 20"/>
          <p:cNvCxnSpPr/>
          <p:nvPr/>
        </p:nvCxnSpPr>
        <p:spPr>
          <a:xfrm>
            <a:off x="3071802" y="5500702"/>
            <a:ext cx="2071702" cy="158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3286116" y="2714620"/>
            <a:ext cx="1785950" cy="71438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rot="10800000">
            <a:off x="1000100" y="1928802"/>
            <a:ext cx="3060935" cy="77367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0" y="1214422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Cellule nerveuse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7358082" y="1000108"/>
            <a:ext cx="10715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Cavité gastrique 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Ou  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Atrium   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7000892" y="50004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OSCULE 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6643702" y="1000108"/>
            <a:ext cx="25002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6786578" y="428604"/>
            <a:ext cx="1357322" cy="5000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ChangeArrowheads="1"/>
          </p:cNvSpPr>
          <p:nvPr/>
        </p:nvSpPr>
        <p:spPr bwMode="auto">
          <a:xfrm>
            <a:off x="0" y="0"/>
            <a:ext cx="9144000" cy="649408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II. Systématique des spongiaires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Elle est basée sur la nature de leur squelette 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800" dirty="0" smtClean="0">
                <a:solidFill>
                  <a:schemeClr val="tx1"/>
                </a:solidFill>
              </a:rPr>
              <a:t>Elle </a:t>
            </a:r>
            <a:r>
              <a:rPr lang="fr-FR" sz="2800" dirty="0">
                <a:solidFill>
                  <a:schemeClr val="tx1"/>
                </a:solidFill>
              </a:rPr>
              <a:t>se base sur l’examen des spicules (= </a:t>
            </a:r>
            <a:r>
              <a:rPr lang="fr-FR" sz="2800" dirty="0" err="1">
                <a:solidFill>
                  <a:schemeClr val="tx1"/>
                </a:solidFill>
              </a:rPr>
              <a:t>sclérites</a:t>
            </a:r>
            <a:r>
              <a:rPr lang="fr-FR" sz="2800" dirty="0">
                <a:solidFill>
                  <a:schemeClr val="tx1"/>
                </a:solidFill>
              </a:rPr>
              <a:t>) dont la forme et la nature est constante dans une espèce définie.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 smtClean="0">
              <a:solidFill>
                <a:schemeClr val="tx1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Elle</a:t>
            </a: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se divise en trois classes: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baseline="0" dirty="0" smtClean="0">
              <a:solidFill>
                <a:schemeClr val="tx1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Eponges calcaires ou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Calcisponge</a:t>
            </a:r>
            <a:endParaRPr lang="fr-FR" sz="2400" dirty="0" smtClean="0">
              <a:solidFill>
                <a:schemeClr val="tx1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</a:t>
            </a:r>
            <a:r>
              <a:rPr lang="fr-FR" sz="2400" dirty="0" err="1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Hexactinellides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ou </a:t>
            </a:r>
            <a:r>
              <a:rPr lang="fr-FR" sz="2400" dirty="0" err="1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triaxonides</a:t>
            </a: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						</a:t>
            </a:r>
            <a:r>
              <a:rPr lang="fr-FR" sz="2400" dirty="0" err="1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Demosponges</a:t>
            </a:r>
            <a:r>
              <a:rPr lang="fr-FR" sz="2400" b="1" dirty="0" smtClean="0">
                <a:solidFill>
                  <a:schemeClr val="tx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 rot="10800000" flipV="1">
            <a:off x="357158" y="3929066"/>
            <a:ext cx="1214446" cy="64294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rot="16200000" flipH="1">
            <a:off x="2643174" y="4429132"/>
            <a:ext cx="1571636" cy="7143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3714744" y="3857628"/>
            <a:ext cx="3571900" cy="18573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0" y="0"/>
            <a:ext cx="9144000" cy="58785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Evolution anatomique des Eponges calcaires: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</a:tabLst>
            </a:pP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 développement des Eponges présente divers stades se traduisant par une complexité croissante de la paroi ou cortex.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lang="fr-F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>
                <a:tab pos="180975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Stade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Ascon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 stade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Ascon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représente le premier stade larvaire chez toutes les Eponges.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 ce stade la cavité gastrique est totalement tapissée de choanocytes : forme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homocœle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cœle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=cavité).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500042"/>
            <a:ext cx="6786610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Connecteur droit avec flèche 3"/>
          <p:cNvCxnSpPr/>
          <p:nvPr/>
        </p:nvCxnSpPr>
        <p:spPr>
          <a:xfrm rot="10800000" flipV="1">
            <a:off x="3714744" y="2357430"/>
            <a:ext cx="1571636" cy="500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3000364" y="6000768"/>
            <a:ext cx="20714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Le stade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Ascon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0" y="153889"/>
            <a:ext cx="9144000" cy="5509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>
                <a:tab pos="180975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1" algn="just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180975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2. Stade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Sycon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 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L’oscule est généralement entouré d’une couronne de longues épines.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cavité gastrique émet des diverticules tubulaires ou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chambres vibratiles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où se localisent les choanocytes qui débouchent directement par des orifices ou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apopyles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dans la cavité gastrique ou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atrium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 reste de la cavité est tapissé par des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pinacocytes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: structure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hétérocœle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</a:tabLst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80975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180975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 système de canaux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inhalants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met en relation les pores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inhalants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et les chambres vibratiles (Fig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4.5 a et b).</a:t>
            </a: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biLevel thresh="50000"/>
          </a:blip>
          <a:srcRect/>
          <a:stretch>
            <a:fillRect/>
          </a:stretch>
        </p:blipFill>
        <p:spPr bwMode="auto">
          <a:xfrm>
            <a:off x="785786" y="928670"/>
            <a:ext cx="342902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 2"/>
          <p:cNvPicPr/>
          <p:nvPr/>
        </p:nvPicPr>
        <p:blipFill>
          <a:blip r:embed="rId3" cstate="print">
            <a:lum contrast="60000"/>
          </a:blip>
          <a:srcRect/>
          <a:stretch>
            <a:fillRect/>
          </a:stretch>
        </p:blipFill>
        <p:spPr bwMode="auto">
          <a:xfrm>
            <a:off x="4643438" y="928670"/>
            <a:ext cx="400052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28596" y="4857760"/>
            <a:ext cx="3707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a : Coupe schématique d’une éponge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572000" y="47148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b : Détail de la structure de la paroi d’une éponge</a:t>
            </a:r>
            <a:endParaRPr lang="fr-FR" dirty="0"/>
          </a:p>
        </p:txBody>
      </p:sp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2500298" y="5286388"/>
            <a:ext cx="377154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-3429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Figure 4. 5 : Le stade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Sycon</a:t>
            </a:r>
            <a:endParaRPr kumimoji="0" lang="fr-F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-342900" algn="l"/>
              </a:tabLst>
            </a:pPr>
            <a:endParaRPr lang="fr-FR" sz="2400" b="1" dirty="0"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tabLst>
                <a:tab pos="-3429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b="1" dirty="0"/>
              <a:t>Exemple : </a:t>
            </a:r>
            <a:r>
              <a:rPr lang="fr-FR" sz="2400" b="1" i="1" dirty="0" err="1" smtClean="0"/>
              <a:t>Leucosolenia</a:t>
            </a:r>
            <a:r>
              <a:rPr lang="fr-FR" sz="2400" b="1" i="1" dirty="0" smtClean="0"/>
              <a:t>  </a:t>
            </a:r>
            <a:r>
              <a:rPr lang="fr-FR" sz="2400" b="1" i="1" dirty="0" err="1" smtClean="0"/>
              <a:t>sp</a:t>
            </a:r>
            <a:r>
              <a:rPr lang="fr-FR" sz="2400" b="1" i="1" dirty="0" smtClean="0"/>
              <a:t>.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l_fi" descr="http://t0.gstatic.com/images?q=tbn:ANd9GcRAbP4RlbBxQCOdTRf5z-L5Tfkie6eqEQq5Zh_LCc-3-6hNkIJan7-c4SJ5G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357166"/>
            <a:ext cx="721523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115616" y="5805264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i="1" dirty="0" err="1">
                <a:latin typeface="Times New Roman" pitchFamily="18" charset="0"/>
                <a:cs typeface="Times New Roman" pitchFamily="18" charset="0"/>
              </a:rPr>
              <a:t>Leucosolenia</a:t>
            </a:r>
            <a:r>
              <a:rPr lang="fr-FR" sz="2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i="1" dirty="0" err="1" smtClean="0">
                <a:latin typeface="Times New Roman" pitchFamily="18" charset="0"/>
                <a:cs typeface="Times New Roman" pitchFamily="18" charset="0"/>
              </a:rPr>
              <a:t>sp</a:t>
            </a:r>
            <a:r>
              <a:rPr lang="fr-FR" sz="28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fr-FR" dirty="0" smtClean="0"/>
              <a:t>( spicules </a:t>
            </a:r>
            <a:r>
              <a:rPr lang="fr-FR" dirty="0" err="1" smtClean="0"/>
              <a:t>tétractines</a:t>
            </a:r>
            <a:r>
              <a:rPr lang="fr-FR" dirty="0" smtClean="0"/>
              <a:t> non Réguliers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ChangeArrowheads="1"/>
          </p:cNvSpPr>
          <p:nvPr/>
        </p:nvSpPr>
        <p:spPr bwMode="auto">
          <a:xfrm>
            <a:off x="0" y="0"/>
            <a:ext cx="9144000" cy="57554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-342900" algn="l"/>
              </a:tabLst>
            </a:pPr>
            <a:endParaRPr lang="fr-FR" sz="1200" b="1" dirty="0" smtClean="0"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-3429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-342900" algn="l"/>
              </a:tabLst>
            </a:pPr>
            <a:endParaRPr lang="fr-FR" sz="1200" b="1" dirty="0"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-3429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-342900" algn="l"/>
              </a:tabLst>
            </a:pPr>
            <a:endParaRPr lang="fr-FR" sz="1200" b="1" dirty="0"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-3429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-342900" algn="l"/>
              </a:tabLst>
            </a:pPr>
            <a:endParaRPr lang="fr-FR" sz="1200" b="1" dirty="0"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tabLst>
                <a:tab pos="-3429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 paroi ou cortex prend un grand développement 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Les chambres vibratiles se subdivisent en petites corbeilles vibratiles groupées autour d’un canal commun très fin ou canal exhalant débouchant dans la cavité gastrique (Fig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6, a et b).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</a:tabLst>
            </a:pP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-3429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Exemple :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Eryllus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stellifer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400" i="1" dirty="0" smtClean="0"/>
              <a:t>(</a:t>
            </a:r>
            <a:r>
              <a:rPr lang="fr-FR" sz="2400" u="sng" dirty="0" smtClean="0"/>
              <a:t>Echantillon</a:t>
            </a:r>
            <a:r>
              <a:rPr lang="fr-FR" sz="2400" i="1" dirty="0" smtClean="0"/>
              <a:t> </a:t>
            </a:r>
            <a:r>
              <a:rPr lang="fr-FR" sz="2400" i="1" u="sng" dirty="0" smtClean="0"/>
              <a:t>3</a:t>
            </a:r>
            <a:r>
              <a:rPr lang="fr-FR" sz="2400" i="1" dirty="0" smtClean="0"/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</a:tabLst>
            </a:pPr>
            <a:endParaRPr kumimoji="0" lang="fr-FR" sz="2400" b="1" i="1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608" y="548681"/>
            <a:ext cx="2749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3. Stade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Leucon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68609" name="Object 1"/>
          <p:cNvGraphicFramePr>
            <a:graphicFrameLocks noChangeAspect="1"/>
          </p:cNvGraphicFramePr>
          <p:nvPr/>
        </p:nvGraphicFramePr>
        <p:xfrm>
          <a:off x="214282" y="785794"/>
          <a:ext cx="4071934" cy="3143248"/>
        </p:xfrm>
        <a:graphic>
          <a:graphicData uri="http://schemas.openxmlformats.org/presentationml/2006/ole">
            <p:oleObj spid="_x0000_s41987" name="Image bitmap" r:id="rId3" imgW="2924583" imgH="1771429" progId="PBrush">
              <p:embed/>
            </p:oleObj>
          </a:graphicData>
        </a:graphic>
      </p:graphicFrame>
      <p:pic>
        <p:nvPicPr>
          <p:cNvPr id="4" name="Image 3"/>
          <p:cNvPicPr/>
          <p:nvPr/>
        </p:nvPicPr>
        <p:blipFill>
          <a:blip r:embed="rId4" cstate="print">
            <a:lum contrast="40000"/>
          </a:blip>
          <a:srcRect/>
          <a:stretch>
            <a:fillRect/>
          </a:stretch>
        </p:blipFill>
        <p:spPr bwMode="auto">
          <a:xfrm>
            <a:off x="4214810" y="1142984"/>
            <a:ext cx="4061045" cy="2828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0" y="4572008"/>
          <a:ext cx="9001156" cy="841248"/>
        </p:xfrm>
        <a:graphic>
          <a:graphicData uri="http://schemas.openxmlformats.org/drawingml/2006/table">
            <a:tbl>
              <a:tblPr/>
              <a:tblGrid>
                <a:gridCol w="4950687"/>
                <a:gridCol w="4050469"/>
              </a:tblGrid>
              <a:tr h="390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i="0" dirty="0">
                          <a:latin typeface="Calibri"/>
                          <a:ea typeface="Times New Roman"/>
                          <a:cs typeface="Times New Roman"/>
                        </a:rPr>
                        <a:t>a : Coupe schématique d’une éponge</a:t>
                      </a:r>
                      <a:endParaRPr lang="fr-FR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2400" i="0" dirty="0" smtClean="0">
                          <a:latin typeface="Calibri"/>
                          <a:ea typeface="Times New Roman"/>
                          <a:cs typeface="Times New Roman"/>
                        </a:rPr>
                        <a:t>  b</a:t>
                      </a:r>
                      <a:r>
                        <a:rPr lang="fr-FR" sz="2400" i="0" dirty="0">
                          <a:latin typeface="Calibri"/>
                          <a:ea typeface="Times New Roman"/>
                          <a:cs typeface="Times New Roman"/>
                        </a:rPr>
                        <a:t> : Détail de la structure de la paroi d’une éponge</a:t>
                      </a:r>
                      <a:endParaRPr lang="fr-FR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0" y="557214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Figure 4. 6 : Le stade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Leucon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14612" y="6143644"/>
            <a:ext cx="3326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Exemple :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Eryllus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stellifer</a:t>
            </a:r>
            <a:endParaRPr kumimoji="0" lang="fr-FR" sz="2400" b="1" i="1" u="none" strike="noStrike" cap="none" normalizeH="0" baseline="0" dirty="0" smtClean="0">
              <a:ln>
                <a:noFill/>
              </a:ln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t0.gstatic.com/images?q=tbn:ANd9GcT0vU17SL7AvmO9xkxPa_aV51YLAVawK7HU0si2UsOjf5MikdabQcXlsSZ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28670"/>
            <a:ext cx="8148513" cy="564360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14678" y="6143644"/>
            <a:ext cx="2464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</a:tabLst>
            </a:pPr>
            <a:r>
              <a:rPr lang="fr-FR" sz="2800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Eryllus</a:t>
            </a:r>
            <a:r>
              <a:rPr lang="fr-FR" sz="2800" b="1" i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fr-FR" sz="2800" b="1" i="1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stellifer</a:t>
            </a:r>
            <a:endParaRPr lang="fr-FR" sz="2800" b="1" i="1" dirty="0" smtClean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15074" y="0"/>
            <a:ext cx="210378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sz="2800" b="1" u="sng" dirty="0" smtClean="0"/>
              <a:t>Echantillon</a:t>
            </a:r>
            <a:r>
              <a:rPr lang="fr-FR" sz="2800" b="1" i="1" dirty="0" smtClean="0"/>
              <a:t> </a:t>
            </a:r>
            <a:r>
              <a:rPr lang="fr-FR" sz="2800" b="1" i="1" u="sng" dirty="0" smtClean="0"/>
              <a:t>3</a:t>
            </a:r>
            <a:endParaRPr lang="fr-FR" sz="2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476672"/>
            <a:ext cx="1928101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fr-FR" sz="2000" b="1" dirty="0" smtClean="0"/>
              <a:t>REGNE ANIMAL</a:t>
            </a:r>
            <a:endParaRPr lang="fr-FR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1428728" y="857232"/>
            <a:ext cx="15490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</a:rPr>
              <a:t>SOUS-REGNE</a:t>
            </a:r>
            <a:endParaRPr lang="fr-FR" sz="2000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5852" y="1142984"/>
            <a:ext cx="1611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PROTOZOAIRES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286380" y="857232"/>
            <a:ext cx="1643074" cy="400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SOUS-REGNE</a:t>
            </a:r>
            <a:endParaRPr lang="fr-FR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86380" y="1142984"/>
            <a:ext cx="1507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METAZOAIRES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072066" y="1428736"/>
            <a:ext cx="243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Animaux pluricellulaires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7224" y="1357298"/>
            <a:ext cx="253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rgbClr val="FFC000"/>
                </a:solidFill>
              </a:rPr>
              <a:t>Animaux unicellulaires</a:t>
            </a:r>
            <a:endParaRPr lang="fr-FR" sz="20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7224" y="1857364"/>
            <a:ext cx="2500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SARCOMASTIGOPHORA</a:t>
            </a:r>
          </a:p>
          <a:p>
            <a:r>
              <a:rPr lang="fr-FR" dirty="0" smtClean="0">
                <a:solidFill>
                  <a:srgbClr val="FFC000"/>
                </a:solidFill>
              </a:rPr>
              <a:t>APICOMPLEXA</a:t>
            </a:r>
          </a:p>
          <a:p>
            <a:r>
              <a:rPr lang="fr-FR" dirty="0" smtClean="0">
                <a:solidFill>
                  <a:srgbClr val="FFC000"/>
                </a:solidFill>
              </a:rPr>
              <a:t>CILIOPHORA</a:t>
            </a:r>
          </a:p>
          <a:p>
            <a:r>
              <a:rPr lang="fr-FR" dirty="0" smtClean="0">
                <a:solidFill>
                  <a:srgbClr val="FFC000"/>
                </a:solidFill>
              </a:rPr>
              <a:t>MYXOZOA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3306" y="1928802"/>
            <a:ext cx="1991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TRIPLOBLASTIQUES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57950" y="1928802"/>
            <a:ext cx="1897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DIPLOBLASTIQUES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29388" y="2285992"/>
            <a:ext cx="1571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SPONGIAIRES</a:t>
            </a:r>
          </a:p>
          <a:p>
            <a:r>
              <a:rPr lang="fr-FR" dirty="0" smtClean="0">
                <a:solidFill>
                  <a:srgbClr val="00B050"/>
                </a:solidFill>
              </a:rPr>
              <a:t>CNIDAIRES</a:t>
            </a:r>
          </a:p>
          <a:p>
            <a:r>
              <a:rPr lang="fr-FR" dirty="0" smtClean="0">
                <a:solidFill>
                  <a:srgbClr val="00B050"/>
                </a:solidFill>
              </a:rPr>
              <a:t>CTENAIRES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00298" y="3000372"/>
            <a:ext cx="1455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COELOMATES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29190" y="3071810"/>
            <a:ext cx="158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ACOELOMATES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14942" y="3357562"/>
            <a:ext cx="2214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ROTIFERES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PLATHELMINTHES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NEMERTIENS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NEMATHELMINTHES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5786" y="3500438"/>
            <a:ext cx="2070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DEUTEROSTOMIENS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43240" y="3500438"/>
            <a:ext cx="1814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PROTOSTOMIENS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14744" y="4357694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HYPONEURIENS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29058" y="4786322"/>
            <a:ext cx="2000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ANNELIDES</a:t>
            </a:r>
          </a:p>
          <a:p>
            <a:r>
              <a:rPr lang="fr-FR" dirty="0" smtClean="0">
                <a:solidFill>
                  <a:schemeClr val="accent1"/>
                </a:solidFill>
              </a:rPr>
              <a:t>MOLLUSQUES</a:t>
            </a:r>
          </a:p>
          <a:p>
            <a:r>
              <a:rPr lang="fr-FR" dirty="0" smtClean="0">
                <a:solidFill>
                  <a:schemeClr val="accent1"/>
                </a:solidFill>
              </a:rPr>
              <a:t>ARTHROPODES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14480" y="435769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EPITHELIONEURIEN</a:t>
            </a:r>
            <a:r>
              <a:rPr lang="fr-FR" dirty="0" smtClean="0"/>
              <a:t>S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214282" y="4286256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EPINEURIENS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786322"/>
            <a:ext cx="1714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PROCORDES</a:t>
            </a:r>
          </a:p>
          <a:p>
            <a:r>
              <a:rPr lang="fr-FR" dirty="0" smtClean="0"/>
              <a:t>CRANIATES  OU </a:t>
            </a:r>
          </a:p>
          <a:p>
            <a:r>
              <a:rPr lang="fr-FR" dirty="0" smtClean="0"/>
              <a:t>VERTEBRES</a:t>
            </a:r>
            <a:endParaRPr lang="fr-FR" dirty="0"/>
          </a:p>
        </p:txBody>
      </p:sp>
      <p:sp>
        <p:nvSpPr>
          <p:cNvPr id="23" name="Rectangle 22"/>
          <p:cNvSpPr/>
          <p:nvPr/>
        </p:nvSpPr>
        <p:spPr>
          <a:xfrm>
            <a:off x="1857356" y="4786322"/>
            <a:ext cx="2000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ECHINODERMES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STOMOCHORDES</a:t>
            </a:r>
          </a:p>
          <a:p>
            <a:r>
              <a:rPr lang="fr-FR" dirty="0" smtClean="0">
                <a:solidFill>
                  <a:schemeClr val="tx2">
                    <a:lumMod val="50000"/>
                  </a:schemeClr>
                </a:solidFill>
              </a:rPr>
              <a:t>PROGONOPHORES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8066" name="Connecteur droit avec flèche 290"/>
          <p:cNvCxnSpPr>
            <a:cxnSpLocks noChangeShapeType="1"/>
            <a:stCxn id="2" idx="1"/>
          </p:cNvCxnSpPr>
          <p:nvPr/>
        </p:nvCxnSpPr>
        <p:spPr bwMode="auto">
          <a:xfrm flipH="1">
            <a:off x="2071100" y="676727"/>
            <a:ext cx="1132748" cy="1904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88067" name="Connecteur droit avec flèche 290"/>
          <p:cNvCxnSpPr>
            <a:cxnSpLocks noChangeShapeType="1"/>
          </p:cNvCxnSpPr>
          <p:nvPr/>
        </p:nvCxnSpPr>
        <p:spPr bwMode="auto">
          <a:xfrm rot="5400000">
            <a:off x="3321835" y="2250273"/>
            <a:ext cx="785818" cy="71438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88068" name="Connecteur droit avec flèche 293"/>
          <p:cNvCxnSpPr>
            <a:cxnSpLocks noChangeShapeType="1"/>
            <a:stCxn id="2" idx="3"/>
          </p:cNvCxnSpPr>
          <p:nvPr/>
        </p:nvCxnSpPr>
        <p:spPr bwMode="auto">
          <a:xfrm>
            <a:off x="5131949" y="676727"/>
            <a:ext cx="511051" cy="22857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32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5000628" y="1571612"/>
            <a:ext cx="642942" cy="35719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4" name="Connecteur droit avec flèche 293"/>
          <p:cNvCxnSpPr>
            <a:cxnSpLocks noChangeShapeType="1"/>
          </p:cNvCxnSpPr>
          <p:nvPr/>
        </p:nvCxnSpPr>
        <p:spPr bwMode="auto">
          <a:xfrm>
            <a:off x="6286512" y="1643050"/>
            <a:ext cx="710336" cy="243962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5" name="Connecteur droit avec flèche 293"/>
          <p:cNvCxnSpPr>
            <a:cxnSpLocks noChangeShapeType="1"/>
          </p:cNvCxnSpPr>
          <p:nvPr/>
        </p:nvCxnSpPr>
        <p:spPr bwMode="auto">
          <a:xfrm rot="16200000" flipH="1">
            <a:off x="4643438" y="2285992"/>
            <a:ext cx="857256" cy="71438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7" name="Connecteur droit avec flèche 293"/>
          <p:cNvCxnSpPr>
            <a:cxnSpLocks noChangeShapeType="1"/>
          </p:cNvCxnSpPr>
          <p:nvPr/>
        </p:nvCxnSpPr>
        <p:spPr bwMode="auto">
          <a:xfrm>
            <a:off x="3357554" y="3357562"/>
            <a:ext cx="285752" cy="21431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39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2071670" y="3357562"/>
            <a:ext cx="571504" cy="285752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44" name="Connecteur droit avec flèche 293"/>
          <p:cNvCxnSpPr>
            <a:cxnSpLocks noChangeShapeType="1"/>
          </p:cNvCxnSpPr>
          <p:nvPr/>
        </p:nvCxnSpPr>
        <p:spPr bwMode="auto">
          <a:xfrm rot="5400000">
            <a:off x="3678231" y="4107661"/>
            <a:ext cx="500860" cy="79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49" name="Connecteur droit avec flèche 290"/>
          <p:cNvCxnSpPr>
            <a:cxnSpLocks noChangeShapeType="1"/>
          </p:cNvCxnSpPr>
          <p:nvPr/>
        </p:nvCxnSpPr>
        <p:spPr bwMode="auto">
          <a:xfrm rot="10800000" flipV="1">
            <a:off x="857224" y="3857628"/>
            <a:ext cx="642942" cy="500066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52" name="Connecteur droit avec flèche 293"/>
          <p:cNvCxnSpPr>
            <a:cxnSpLocks noChangeShapeType="1"/>
          </p:cNvCxnSpPr>
          <p:nvPr/>
        </p:nvCxnSpPr>
        <p:spPr bwMode="auto">
          <a:xfrm rot="16200000" flipH="1">
            <a:off x="2071670" y="3786190"/>
            <a:ext cx="571504" cy="57150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cxnSp>
        <p:nvCxnSpPr>
          <p:cNvPr id="36" name="Connecteur droit avec flèche 290"/>
          <p:cNvCxnSpPr>
            <a:cxnSpLocks noChangeShapeType="1"/>
            <a:endCxn id="9" idx="0"/>
          </p:cNvCxnSpPr>
          <p:nvPr/>
        </p:nvCxnSpPr>
        <p:spPr bwMode="auto">
          <a:xfrm rot="16200000" flipH="1">
            <a:off x="1947447" y="1697422"/>
            <a:ext cx="213520" cy="106364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38" name="Rectangle à coins arrondis 37"/>
          <p:cNvSpPr/>
          <p:nvPr/>
        </p:nvSpPr>
        <p:spPr>
          <a:xfrm>
            <a:off x="3214678" y="428604"/>
            <a:ext cx="1857388" cy="428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à coins arrondis 39"/>
          <p:cNvSpPr/>
          <p:nvPr/>
        </p:nvSpPr>
        <p:spPr>
          <a:xfrm>
            <a:off x="1285852" y="857232"/>
            <a:ext cx="1643074" cy="35719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avec flèche 42"/>
          <p:cNvCxnSpPr/>
          <p:nvPr/>
        </p:nvCxnSpPr>
        <p:spPr>
          <a:xfrm rot="5400000">
            <a:off x="6858016" y="2214554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5429256" y="3286124"/>
            <a:ext cx="214314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0" y="4286256"/>
            <a:ext cx="1643042" cy="4286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1785918" y="4357694"/>
            <a:ext cx="1785950" cy="3571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3643306" y="4286256"/>
            <a:ext cx="1571636" cy="5000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0" y="4786322"/>
            <a:ext cx="1643042" cy="9286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1857356" y="4786322"/>
            <a:ext cx="1785950" cy="9286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3929058" y="4786322"/>
            <a:ext cx="1857388" cy="9286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5214942" y="3357562"/>
            <a:ext cx="2071702" cy="12858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6021288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fr-FR" sz="24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Tableau 1. 2 : Position systématique des phylums du règne animal</a:t>
            </a:r>
            <a:endParaRPr lang="fr-FR" sz="2400" b="1" dirty="0" smtClean="0"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Picture 4" descr="Image result for photos spongiair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8715404" cy="50720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ChangeArrowheads="1"/>
          </p:cNvSpPr>
          <p:nvPr/>
        </p:nvSpPr>
        <p:spPr bwMode="auto">
          <a:xfrm>
            <a:off x="0" y="0"/>
            <a:ext cx="9143999" cy="60631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4. Stade </a:t>
            </a:r>
            <a:r>
              <a:rPr kumimoji="0" lang="fr-FR" sz="28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Rhagon</a:t>
            </a:r>
            <a:r>
              <a:rPr kumimoji="0" lang="fr-FR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endParaRPr kumimoji="0" lang="fr-F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Ce stade correspond au premier stade larvaire pour les Demosponges.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-3429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Individus de forme plus ou moins conique chez lesquels les corbeilles vibratiles hémisphériques s’ouvrent largement dans la cavité gastrique.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    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endParaRPr lang="fr-FR" sz="24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endParaRPr lang="fr-FR" sz="2400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-342900" algn="l"/>
              </a:tabLst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Exemple :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Suberites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domuncula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fr-FR" sz="2400" u="sng" dirty="0" smtClean="0"/>
              <a:t>Echantillon</a:t>
            </a:r>
            <a:r>
              <a:rPr lang="fr-FR" sz="2400" dirty="0" smtClean="0"/>
              <a:t> 4)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>
          <a:blip r:embed="rId2" cstate="print">
            <a:biLevel thresh="50000"/>
          </a:blip>
          <a:srcRect/>
          <a:stretch>
            <a:fillRect/>
          </a:stretch>
        </p:blipFill>
        <p:spPr bwMode="auto">
          <a:xfrm>
            <a:off x="1357290" y="1285860"/>
            <a:ext cx="600079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0" y="5143512"/>
            <a:ext cx="90011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Figure 4. 7 : Schéma du stade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Rhagon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1214414" y="5857892"/>
            <a:ext cx="47183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342900" algn="l"/>
              </a:tabLst>
            </a:pPr>
            <a:r>
              <a:rPr kumimoji="0" 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Exemple :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Suberites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domuncula</a:t>
            </a:r>
            <a:r>
              <a:rPr kumimoji="0" lang="fr-FR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l_fi" descr="http://www.bily.com/pnwsc/web-content/Photos/Other%20Fauna/Suberites%20domuncula%20latus%20Lambe,%201893,%202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285860"/>
            <a:ext cx="5760720" cy="465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763688" y="5949280"/>
            <a:ext cx="648072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i="1" dirty="0" err="1">
                <a:latin typeface="Times New Roman" pitchFamily="18" charset="0"/>
                <a:cs typeface="Times New Roman" pitchFamily="18" charset="0"/>
              </a:rPr>
              <a:t>Suberites</a:t>
            </a:r>
            <a:r>
              <a:rPr lang="fr-FR" sz="2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i="1" dirty="0" err="1" smtClean="0">
                <a:latin typeface="Times New Roman" pitchFamily="18" charset="0"/>
                <a:cs typeface="Times New Roman" pitchFamily="18" charset="0"/>
              </a:rPr>
              <a:t>domuncula</a:t>
            </a:r>
            <a:r>
              <a:rPr lang="fr-FR" sz="2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i="1" dirty="0" smtClean="0"/>
              <a:t>(</a:t>
            </a:r>
            <a:r>
              <a:rPr lang="fr-FR" sz="2000" dirty="0" smtClean="0"/>
              <a:t>spicules </a:t>
            </a:r>
            <a:r>
              <a:rPr lang="fr-FR" sz="2000" dirty="0" err="1" smtClean="0"/>
              <a:t>tétractines</a:t>
            </a:r>
            <a:r>
              <a:rPr lang="fr-FR" dirty="0" smtClean="0"/>
              <a:t>)</a:t>
            </a:r>
          </a:p>
          <a:p>
            <a:endParaRPr lang="fr-FR" i="1" dirty="0"/>
          </a:p>
        </p:txBody>
      </p:sp>
      <p:sp>
        <p:nvSpPr>
          <p:cNvPr id="4" name="Rectangle 3"/>
          <p:cNvSpPr/>
          <p:nvPr/>
        </p:nvSpPr>
        <p:spPr>
          <a:xfrm>
            <a:off x="285720" y="142852"/>
            <a:ext cx="451918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36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Classe: Demosponges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034" y="785794"/>
            <a:ext cx="458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(spicules siliceux et /ou des fibres de spongine)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215074" y="0"/>
            <a:ext cx="210378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sz="2800" b="1" u="sng" dirty="0" smtClean="0"/>
              <a:t>Echantillon</a:t>
            </a:r>
            <a:r>
              <a:rPr lang="fr-FR" sz="2800" b="1" i="1" dirty="0" smtClean="0"/>
              <a:t> </a:t>
            </a:r>
            <a:r>
              <a:rPr lang="fr-FR" sz="2800" b="1" i="1" u="sng" dirty="0" smtClean="0"/>
              <a:t>4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l_fi" descr="http://www.naturamediterraneo.com/Public/data2/Fabiolino%20Pecora%20Nera/Suberites%20domuncula.JPG_2006191266_Suberites%20domuncula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500042"/>
            <a:ext cx="3666178" cy="339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l_fi" descr="http://waste.ideal.es/fotos/suberitesdomuncula5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571480"/>
            <a:ext cx="400052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071670" y="5000636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/>
              <a:t>Suberites</a:t>
            </a:r>
            <a:r>
              <a:rPr lang="fr-FR" i="1" dirty="0"/>
              <a:t> </a:t>
            </a:r>
            <a:r>
              <a:rPr lang="fr-FR" i="1" dirty="0" err="1"/>
              <a:t>domuncula</a:t>
            </a:r>
            <a:endParaRPr lang="fr-F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ANd9GcQhcC66YoEtloHWC7hvwgqKWyChK72gWQFTeU3YZfACpEMpn0sW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071670" y="1285860"/>
            <a:ext cx="3600400" cy="34563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714480" y="4786322"/>
            <a:ext cx="5875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sz="3200" i="1" dirty="0" err="1" smtClean="0">
                <a:latin typeface="Times New Roman" pitchFamily="18" charset="0"/>
                <a:cs typeface="Times New Roman" pitchFamily="18" charset="0"/>
              </a:rPr>
              <a:t>Spongia</a:t>
            </a:r>
            <a:r>
              <a:rPr lang="fr-FR" sz="3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i="1" dirty="0" err="1" smtClean="0">
                <a:latin typeface="Times New Roman" pitchFamily="18" charset="0"/>
                <a:cs typeface="Times New Roman" pitchFamily="18" charset="0"/>
              </a:rPr>
              <a:t>officinalis</a:t>
            </a:r>
            <a:endParaRPr lang="fr-FR" sz="3200" u="sng" dirty="0" smtClean="0"/>
          </a:p>
          <a:p>
            <a:endParaRPr lang="fr-FR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608" y="476672"/>
            <a:ext cx="451918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36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Classe: Demosponges </a:t>
            </a:r>
          </a:p>
        </p:txBody>
      </p:sp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1907704" y="5373216"/>
            <a:ext cx="3807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(spicules  généralement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Monaxones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</a:t>
            </a:r>
            <a:endParaRPr kumimoji="0" 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15074" y="357166"/>
            <a:ext cx="210378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sz="2800" b="1" u="sng" dirty="0" smtClean="0"/>
              <a:t>Echantillon</a:t>
            </a:r>
            <a:r>
              <a:rPr lang="fr-FR" sz="2800" b="1" i="1" dirty="0" smtClean="0"/>
              <a:t> </a:t>
            </a:r>
            <a:r>
              <a:rPr lang="fr-FR" sz="2800" b="1" u="sng" dirty="0" smtClean="0"/>
              <a:t>5</a:t>
            </a:r>
            <a:endParaRPr lang="fr-FR" sz="2800"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188640"/>
            <a:ext cx="631454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sz="3600" b="1" dirty="0" smtClean="0">
                <a:latin typeface="Times New Roman" pitchFamily="18" charset="0"/>
                <a:cs typeface="Times New Roman" pitchFamily="18" charset="0"/>
              </a:rPr>
              <a:t>Classe: HEXACTINELLIDES </a:t>
            </a:r>
          </a:p>
          <a:p>
            <a:r>
              <a:rPr lang="fr-FR" sz="3600" b="1" dirty="0" smtClean="0">
                <a:latin typeface="Times New Roman" pitchFamily="18" charset="0"/>
                <a:cs typeface="Times New Roman" pitchFamily="18" charset="0"/>
              </a:rPr>
              <a:t>(LES EPONGES DE VERRE)</a:t>
            </a:r>
            <a:endParaRPr lang="fr-FR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mage 2" descr="ANd9GcTtWNrYzH4WNCIozoAVCWxnpv0pxI1hiJOID2jbag7IOPBTWq73xQ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79712" y="1556792"/>
            <a:ext cx="4968552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411760" y="4509120"/>
            <a:ext cx="42098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i="1" dirty="0" err="1" smtClean="0">
                <a:latin typeface="Times New Roman" pitchFamily="18" charset="0"/>
                <a:cs typeface="Times New Roman" pitchFamily="18" charset="0"/>
              </a:rPr>
              <a:t>Euplectella</a:t>
            </a:r>
            <a:r>
              <a:rPr lang="fr-FR" sz="32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3200" b="1" i="1" dirty="0" err="1" smtClean="0">
                <a:latin typeface="Times New Roman" pitchFamily="18" charset="0"/>
                <a:cs typeface="Times New Roman" pitchFamily="18" charset="0"/>
              </a:rPr>
              <a:t>aspergillum</a:t>
            </a:r>
            <a:endParaRPr lang="fr-FR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395536" y="5517232"/>
            <a:ext cx="66967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Arial" pitchFamily="34" charset="0"/>
              </a:rPr>
              <a:t>-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Possèdent des spicules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siliceux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Triaxones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hexactines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plus évolués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t0.gstatic.com/images?q=tbn:ANd9GcRNhcSAHMMoEKMQMfaqkAMSEbLbjpCkxPEPEcmHG6GiQJ5-Tek6_fwTpM2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717" y="357166"/>
            <a:ext cx="9159717" cy="557216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857488" y="6143644"/>
            <a:ext cx="1687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 </a:t>
            </a:r>
            <a:r>
              <a:rPr lang="fr-FR" dirty="0" err="1" smtClean="0"/>
              <a:t>hexactenellides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899592" y="764704"/>
            <a:ext cx="774437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 smtClean="0"/>
              <a:t>TP N°01</a:t>
            </a:r>
          </a:p>
          <a:p>
            <a:pPr algn="ctr"/>
            <a:endParaRPr lang="fr-FR" sz="2800" b="1" u="sng" dirty="0"/>
          </a:p>
          <a:p>
            <a:pPr algn="ctr"/>
            <a:endParaRPr lang="fr-FR" sz="2800" b="1" u="sng" dirty="0" smtClean="0"/>
          </a:p>
          <a:p>
            <a:pPr algn="ctr"/>
            <a:endParaRPr lang="fr-FR" sz="2800" b="1" u="sng" dirty="0" smtClean="0"/>
          </a:p>
          <a:p>
            <a:pPr algn="ctr">
              <a:buFont typeface="Wingdings" pitchFamily="2" charset="2"/>
              <a:buChar char="v"/>
            </a:pPr>
            <a:r>
              <a:rPr lang="fr-FR" sz="4000" b="1" dirty="0" smtClean="0"/>
              <a:t>Sous-règne des Protozoaires</a:t>
            </a:r>
            <a:endParaRPr lang="fr-FR" sz="4000" b="1" dirty="0"/>
          </a:p>
          <a:p>
            <a:pPr algn="ctr"/>
            <a:endParaRPr lang="fr-FR" sz="2800" dirty="0" smtClean="0"/>
          </a:p>
          <a:p>
            <a:pPr algn="ctr"/>
            <a:endParaRPr lang="fr-FR" sz="2800" dirty="0" smtClean="0"/>
          </a:p>
          <a:p>
            <a:pPr algn="ctr"/>
            <a:endParaRPr lang="fr-FR" sz="2800" dirty="0" smtClean="0"/>
          </a:p>
          <a:p>
            <a:pPr algn="ctr">
              <a:buFont typeface="Wingdings" pitchFamily="2" charset="2"/>
              <a:buChar char="v"/>
            </a:pPr>
            <a:r>
              <a:rPr lang="fr-FR" sz="3200" b="1" dirty="0" smtClean="0"/>
              <a:t>Phylum des Spongiaires ou Porifères</a:t>
            </a:r>
            <a:r>
              <a:rPr lang="fr-FR" sz="2800" dirty="0" smtClean="0"/>
              <a:t>.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285728"/>
            <a:ext cx="8715436" cy="63709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. S</a:t>
            </a:r>
            <a:r>
              <a:rPr lang="fr-FR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ystématique</a:t>
            </a:r>
          </a:p>
          <a:p>
            <a:pPr lvl="0"/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Il compte environ 65</a:t>
            </a:r>
            <a:r>
              <a:rPr lang="fr-FR" sz="2400" dirty="0">
                <a:solidFill>
                  <a:srgbClr val="FFC000"/>
                </a:solidFill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000 esp</a:t>
            </a:r>
            <a:r>
              <a:rPr lang="fr-FR" sz="2400" dirty="0">
                <a:solidFill>
                  <a:srgbClr val="FFC000"/>
                </a:solidFill>
                <a:ea typeface="Calibri" pitchFamily="34" charset="0"/>
                <a:cs typeface="Times New Roman" pitchFamily="18" charset="0"/>
              </a:rPr>
              <a:t>è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ces dont la moiti</a:t>
            </a:r>
            <a:r>
              <a:rPr lang="fr-FR" sz="2400" dirty="0">
                <a:solidFill>
                  <a:srgbClr val="FFC000"/>
                </a:solidFill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est compos</a:t>
            </a:r>
            <a:r>
              <a:rPr lang="fr-FR" sz="2400" dirty="0">
                <a:solidFill>
                  <a:srgbClr val="FFC000"/>
                </a:solidFill>
                <a:ea typeface="Calibri" pitchFamily="34" charset="0"/>
                <a:cs typeface="Times New Roman" pitchFamily="18" charset="0"/>
              </a:rPr>
              <a:t>é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 de fossiles et pr</a:t>
            </a:r>
            <a:r>
              <a:rPr lang="fr-FR" sz="2400" dirty="0">
                <a:solidFill>
                  <a:srgbClr val="FFC000"/>
                </a:solidFill>
                <a:ea typeface="Calibri" pitchFamily="34" charset="0"/>
                <a:cs typeface="Times New Roman" pitchFamily="18" charset="0"/>
              </a:rPr>
              <a:t>è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 de 10 000 parasites. Elles sont microscopiques et mobiles pour la plupart d</a:t>
            </a:r>
            <a:r>
              <a:rPr lang="fr-FR" sz="2400" dirty="0">
                <a:solidFill>
                  <a:srgbClr val="FFC000"/>
                </a:solidFill>
                <a:ea typeface="Calibri" pitchFamily="34" charset="0"/>
                <a:cs typeface="Times New Roman" pitchFamily="18" charset="0"/>
              </a:rPr>
              <a:t>’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entre elles. </a:t>
            </a:r>
          </a:p>
          <a:p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Les critères de classification sont basés sur :</a:t>
            </a:r>
            <a:b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endParaRPr lang="fr-FR" sz="2400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le type d’appareil locomoteur.      le type du cycle  de développement </a:t>
            </a:r>
            <a:b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On distingue 7 Phylums :</a:t>
            </a:r>
          </a:p>
          <a:p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fr-FR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Sarcomastigophora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fr-FR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Apicomplexa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                     Ciliophora, </a:t>
            </a:r>
          </a:p>
          <a:p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fr-FR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Myxozoa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fr-FR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Microspora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fr-FR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Acetospora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et </a:t>
            </a:r>
            <a:r>
              <a:rPr lang="fr-FR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Labyrinthomorpha</a:t>
            </a:r>
            <a:r>
              <a:rPr lang="fr-FR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 rot="5400000">
            <a:off x="2071670" y="2571744"/>
            <a:ext cx="785818" cy="7858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4000496" y="2643182"/>
            <a:ext cx="2286016" cy="7143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1928794" y="3929066"/>
            <a:ext cx="2714644" cy="17859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37889" name="Object 1"/>
          <p:cNvGraphicFramePr>
            <a:graphicFrameLocks noChangeAspect="1"/>
          </p:cNvGraphicFramePr>
          <p:nvPr/>
        </p:nvGraphicFramePr>
        <p:xfrm>
          <a:off x="1071538" y="1142984"/>
          <a:ext cx="6500858" cy="4016790"/>
        </p:xfrm>
        <a:graphic>
          <a:graphicData uri="http://schemas.openxmlformats.org/presentationml/2006/ole">
            <p:oleObj spid="_x0000_s6147" name="Image bitmap" r:id="rId3" imgW="2200582" imgH="1419048" progId="PBrush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785786" y="5500702"/>
            <a:ext cx="71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400" i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Trypanosoma gambiense  </a:t>
            </a:r>
            <a:r>
              <a:rPr lang="pt-PT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dans le sang </a:t>
            </a:r>
          </a:p>
          <a:p>
            <a:endParaRPr lang="pt-PT" sz="2400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pt-PT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 Classe Zoo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mastigophora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, Ordre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Kinetoplastida</a:t>
            </a:r>
            <a:r>
              <a:rPr lang="pt-PT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pt-PT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 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71472" y="500042"/>
            <a:ext cx="78261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latin typeface="Times New Roman" pitchFamily="18" charset="0"/>
                <a:cs typeface="Times New Roman" pitchFamily="18" charset="0"/>
              </a:rPr>
              <a:t>PHYLUM : SARCOMASTIGOPHORA</a:t>
            </a:r>
            <a:r>
              <a:rPr lang="fr-FR" sz="28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fr-FR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1"/>
          <p:cNvSpPr>
            <a:spLocks noChangeArrowheads="1"/>
          </p:cNvSpPr>
          <p:nvPr/>
        </p:nvSpPr>
        <p:spPr bwMode="auto">
          <a:xfrm>
            <a:off x="0" y="0"/>
            <a:ext cx="9144000" cy="4154984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PHYLUM   SARCOMASTIGOPHORA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*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Existent sous forme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Libre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Symbiotique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Parasite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*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Appareil locomoteur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 Flagelle, un ou plusieurs (temporaires ou constants) :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Mastighophora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flagellés ou Pseudopodes: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Sarcodina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*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Division binaire longitudinale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769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57698" name="Object 2"/>
          <p:cNvGraphicFramePr>
            <a:graphicFrameLocks noChangeAspect="1"/>
          </p:cNvGraphicFramePr>
          <p:nvPr/>
        </p:nvGraphicFramePr>
        <p:xfrm>
          <a:off x="3983979" y="3571876"/>
          <a:ext cx="4868639" cy="3062817"/>
        </p:xfrm>
        <a:graphic>
          <a:graphicData uri="http://schemas.openxmlformats.org/presentationml/2006/ole">
            <p:oleObj spid="_x0000_s5123" name="Image bitmap" r:id="rId3" imgW="7152381" imgH="4495238" progId="PBrush">
              <p:embed/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google.fr/url?source=imglanding&amp;ct=img&amp;q=http://cache2.allpostersimages.com/p/LRG/38/3816/VWBYF00Z/affiches/abbey-michael-trypanosoma-gambiense-protozoa-in-blood.jpg&amp;sa=X&amp;ei=UhYlUs2mNsXStAbrnIG4Cg&amp;ved=0CAsQ8wc&amp;usg=AFQjCNFtYutExT_jV6szRun0pVZaRjA2r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6595856" cy="494689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187624" y="6021288"/>
            <a:ext cx="5995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800" b="1" i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Trypanosoma gambiense  </a:t>
            </a:r>
            <a:r>
              <a:rPr lang="pt-PT" sz="2800" b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dans le sang 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79512" y="0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/>
              <a:t>Sous phylum: </a:t>
            </a:r>
            <a:r>
              <a:rPr lang="fr-FR" sz="4000" b="1" dirty="0" err="1" smtClean="0"/>
              <a:t>Mastighophora</a:t>
            </a:r>
            <a:r>
              <a:rPr lang="fr-FR" sz="4000" b="1" dirty="0" smtClean="0"/>
              <a:t> flagellé</a:t>
            </a:r>
            <a:endParaRPr lang="fr-FR" sz="4000" b="1" dirty="0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979712" y="5013176"/>
            <a:ext cx="1152128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 flipV="1">
            <a:off x="6156176" y="5301208"/>
            <a:ext cx="288032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656</Words>
  <Application>Microsoft Office PowerPoint</Application>
  <PresentationFormat>Affichage à l'écran (4:3)</PresentationFormat>
  <Paragraphs>323</Paragraphs>
  <Slides>47</Slides>
  <Notes>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49" baseType="lpstr">
      <vt:lpstr>Thème Office</vt:lpstr>
      <vt:lpstr>Image bitmap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HP</dc:creator>
  <cp:lastModifiedBy>ZAOUI</cp:lastModifiedBy>
  <cp:revision>21</cp:revision>
  <dcterms:created xsi:type="dcterms:W3CDTF">2016-09-07T19:45:03Z</dcterms:created>
  <dcterms:modified xsi:type="dcterms:W3CDTF">2018-10-16T14:01:39Z</dcterms:modified>
</cp:coreProperties>
</file>